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1"/>
  </p:notesMasterIdLst>
  <p:sldIdLst>
    <p:sldId id="265" r:id="rId2"/>
    <p:sldId id="266" r:id="rId3"/>
    <p:sldId id="283" r:id="rId4"/>
    <p:sldId id="277" r:id="rId5"/>
    <p:sldId id="269" r:id="rId6"/>
    <p:sldId id="284" r:id="rId7"/>
    <p:sldId id="280" r:id="rId8"/>
    <p:sldId id="273" r:id="rId9"/>
    <p:sldId id="28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7DFE06-6E9B-BA40-BB93-122C1A02C6D2}">
          <p14:sldIdLst>
            <p14:sldId id="265"/>
            <p14:sldId id="266"/>
            <p14:sldId id="283"/>
            <p14:sldId id="277"/>
            <p14:sldId id="269"/>
            <p14:sldId id="284"/>
            <p14:sldId id="280"/>
            <p14:sldId id="273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C57"/>
    <a:srgbClr val="FFFBBF"/>
    <a:srgbClr val="99D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8F36EA-1643-4DB7-9B01-787B6971345B}">
  <a:tblStyle styleId="{288F36EA-1643-4DB7-9B01-787B6971345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7"/>
    <p:restoredTop sz="89423"/>
  </p:normalViewPr>
  <p:slideViewPr>
    <p:cSldViewPr snapToGrid="0" snapToObjects="1">
      <p:cViewPr>
        <p:scale>
          <a:sx n="100" d="100"/>
          <a:sy n="100" d="100"/>
        </p:scale>
        <p:origin x="10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8871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39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 Data from centers for Medicare/Medicaid services</a:t>
            </a:r>
          </a:p>
          <a:p>
            <a:r>
              <a:rPr lang="en-US" baseline="0" dirty="0" smtClean="0"/>
              <a:t>2. 9.3 million physician-service pairs</a:t>
            </a:r>
          </a:p>
          <a:p>
            <a:r>
              <a:rPr lang="en-US" baseline="0" dirty="0" smtClean="0"/>
              <a:t>3. Patient demographics, % of beneficiaries with chronic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K-Means clustering on disease profiles of the counties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Regional differences in the clusters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Cluster 1 – South and 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Cluster 3 – North and West, rural</a:t>
            </a:r>
          </a:p>
        </p:txBody>
      </p:sp>
    </p:spTree>
    <p:extLst>
      <p:ext uri="{BB962C8B-B14F-4D97-AF65-F5344CB8AC3E}">
        <p14:creationId xmlns:p14="http://schemas.microsoft.com/office/powerpoint/2010/main" val="68157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Higher</a:t>
            </a:r>
            <a:r>
              <a:rPr lang="en-US" baseline="0" dirty="0" smtClean="0"/>
              <a:t> percentage of beneficiaries with chronic or serious conditions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Left</a:t>
            </a:r>
            <a:r>
              <a:rPr lang="en-US" baseline="0" dirty="0" smtClean="0"/>
              <a:t> side is profiles</a:t>
            </a:r>
          </a:p>
          <a:p>
            <a:r>
              <a:rPr lang="en-US" baseline="0" dirty="0" smtClean="0"/>
              <a:t>Right side shows total costs by examples of disease clusters</a:t>
            </a:r>
          </a:p>
          <a:p>
            <a:r>
              <a:rPr lang="en-US" dirty="0" smtClean="0"/>
              <a:t>Transition,</a:t>
            </a:r>
            <a:r>
              <a:rPr lang="en-US" baseline="0" dirty="0" smtClean="0"/>
              <a:t> so if you’re Medicare, I’ve told you that costs are dependent on the amount of disease in the county. Not too much you can do about that.</a:t>
            </a:r>
          </a:p>
          <a:p>
            <a:r>
              <a:rPr lang="en-US" baseline="0" dirty="0" smtClean="0"/>
              <a:t>What about differences in how diseases are being treated within one discipline?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looking at oncologists</a:t>
            </a:r>
          </a:p>
          <a:p>
            <a:r>
              <a:rPr lang="en-US" dirty="0" smtClean="0"/>
              <a:t>%</a:t>
            </a:r>
            <a:r>
              <a:rPr lang="en-US" baseline="0" dirty="0" smtClean="0"/>
              <a:t> of that oncologists beneficiaries with cancer against cost per beneficiary</a:t>
            </a:r>
          </a:p>
          <a:p>
            <a:r>
              <a:rPr lang="en-US" baseline="0" dirty="0" smtClean="0"/>
              <a:t>What causes difference in costs between oncologists?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elements in both lists, different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2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627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991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7338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014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8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953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349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160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36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842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369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  <a:p>
            <a:pPr lvl="6"/>
            <a:r>
              <a:rPr lang="en-US" dirty="0" smtClean="0"/>
              <a:t>Fourth level</a:t>
            </a:r>
          </a:p>
          <a:p>
            <a:pPr lvl="8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1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oticonmedical.files.wordpress.com/2014/07/medic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167"/>
            <a:ext cx="7121420" cy="47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oticonmedical.files.wordpress.com/2014/07/medica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1"/>
          <a:stretch/>
        </p:blipFill>
        <p:spPr bwMode="auto">
          <a:xfrm>
            <a:off x="5943600" y="-15240"/>
            <a:ext cx="3200400" cy="47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979846" cy="857250"/>
          </a:xfrm>
        </p:spPr>
        <p:txBody>
          <a:bodyPr/>
          <a:lstStyle/>
          <a:p>
            <a:pPr algn="r"/>
            <a:r>
              <a:rPr lang="en-US" b="1" dirty="0" smtClean="0"/>
              <a:t>Daniel Tang, MFS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59" y="569214"/>
            <a:ext cx="7981925" cy="2674620"/>
          </a:xfrm>
        </p:spPr>
        <p:txBody>
          <a:bodyPr/>
          <a:lstStyle/>
          <a:p>
            <a:pPr algn="r"/>
            <a:r>
              <a:rPr lang="en-US" dirty="0" smtClean="0"/>
              <a:t>Medicare, Part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Drives Medicare Costs?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" dirty="0" smtClean="0"/>
              <a:t>As of 2010:</a:t>
            </a:r>
            <a:endParaRPr lang="en-US" dirty="0" smtClean="0"/>
          </a:p>
          <a:p>
            <a:pPr lvl="2"/>
            <a:r>
              <a:rPr lang="en" dirty="0" smtClean="0"/>
              <a:t>48 million Americans covered</a:t>
            </a:r>
          </a:p>
          <a:p>
            <a:pPr lvl="4"/>
            <a:r>
              <a:rPr lang="en" dirty="0" smtClean="0"/>
              <a:t>40 million </a:t>
            </a:r>
            <a:r>
              <a:rPr lang="en-US" dirty="0" smtClean="0"/>
              <a:t>&gt;</a:t>
            </a:r>
            <a:r>
              <a:rPr lang="en" dirty="0" smtClean="0"/>
              <a:t>65</a:t>
            </a:r>
            <a:r>
              <a:rPr lang="en-US" dirty="0" smtClean="0"/>
              <a:t> years old</a:t>
            </a:r>
            <a:endParaRPr lang="en" dirty="0" smtClean="0"/>
          </a:p>
          <a:p>
            <a:pPr lvl="4"/>
            <a:r>
              <a:rPr lang="en" dirty="0" smtClean="0"/>
              <a:t>8 million &lt;65</a:t>
            </a:r>
            <a:r>
              <a:rPr lang="en-US" dirty="0" smtClean="0"/>
              <a:t> years old</a:t>
            </a:r>
          </a:p>
          <a:p>
            <a:pPr lvl="2"/>
            <a:r>
              <a:rPr lang="en" dirty="0" smtClean="0"/>
              <a:t>Covered 47.2% of inpatient hospital costs in US</a:t>
            </a:r>
          </a:p>
          <a:p>
            <a:pPr lvl="0"/>
            <a:r>
              <a:rPr lang="en" dirty="0" smtClean="0"/>
              <a:t>As of 2013:</a:t>
            </a:r>
            <a:endParaRPr lang="en-US" dirty="0" smtClean="0"/>
          </a:p>
          <a:p>
            <a:pPr lvl="2"/>
            <a:r>
              <a:rPr lang="en" dirty="0" smtClean="0"/>
              <a:t>3% of GDP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39" y="214953"/>
            <a:ext cx="5784113" cy="43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" y="589524"/>
            <a:ext cx="5724693" cy="3631602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idx="4294967295"/>
          </p:nvPr>
        </p:nvSpPr>
        <p:spPr>
          <a:xfrm>
            <a:off x="6387073" y="291812"/>
            <a:ext cx="2263775" cy="1947752"/>
          </a:xfrm>
        </p:spPr>
        <p:txBody>
          <a:bodyPr>
            <a:normAutofit fontScale="90000"/>
          </a:bodyPr>
          <a:lstStyle/>
          <a:p>
            <a:r>
              <a:rPr lang="en-US" dirty="0"/>
              <a:t>Counties Clustered On Disease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0894"/>
              </p:ext>
            </p:extLst>
          </p:nvPr>
        </p:nvGraphicFramePr>
        <p:xfrm>
          <a:off x="5632704" y="2499359"/>
          <a:ext cx="3269867" cy="2118816"/>
        </p:xfrm>
        <a:graphic>
          <a:graphicData uri="http://schemas.openxmlformats.org/drawingml/2006/table">
            <a:tbl>
              <a:tblPr firstRow="1" bandRow="1">
                <a:tableStyleId>{288F36EA-1643-4DB7-9B01-787B6971345B}</a:tableStyleId>
              </a:tblPr>
              <a:tblGrid>
                <a:gridCol w="1250242"/>
                <a:gridCol w="1045839"/>
                <a:gridCol w="973786"/>
              </a:tblGrid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Cluster 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2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3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Cook (Chicago)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Albany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Dallas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Denver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Chester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 Angeles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Salt Lake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Kittitas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Orleans</a:t>
                      </a:r>
                      <a:r>
                        <a:rPr lang="en-US" baseline="0" dirty="0" smtClean="0"/>
                        <a:t> Parish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Fran.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 Cruz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Travis (Austin)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</a:t>
                      </a:r>
                      <a:r>
                        <a:rPr lang="en-US" baseline="0" dirty="0" smtClean="0"/>
                        <a:t> Clara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Teton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94" y="1423786"/>
            <a:ext cx="2978832" cy="2981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" y="1423786"/>
            <a:ext cx="4895015" cy="266313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Profiles and Charges by </a:t>
            </a:r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Oncologists’ Charges Not Dependent on Percent of Patients with Cancer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saturation sat="221000"/>
                    </a14:imgEffect>
                    <a14:imgEffect>
                      <a14:brightnessContrast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47" b="-2609"/>
          <a:stretch/>
        </p:blipFill>
        <p:spPr>
          <a:xfrm>
            <a:off x="1322165" y="1475231"/>
            <a:ext cx="6545389" cy="3242726"/>
          </a:xfrm>
        </p:spPr>
      </p:pic>
    </p:spTree>
    <p:extLst>
      <p:ext uri="{BB962C8B-B14F-4D97-AF65-F5344CB8AC3E}">
        <p14:creationId xmlns:p14="http://schemas.microsoft.com/office/powerpoint/2010/main" val="3647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Services Performed </a:t>
            </a:r>
            <a:br>
              <a:rPr lang="en-US" dirty="0" smtClean="0"/>
            </a:br>
            <a:r>
              <a:rPr lang="en-US" dirty="0" smtClean="0"/>
              <a:t>via TFIDF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84301"/>
            <a:ext cx="7540752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Future Goals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301"/>
            <a:ext cx="3116580" cy="301752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Improve modeling </a:t>
            </a:r>
            <a:r>
              <a:rPr lang="en-US" dirty="0" smtClean="0">
                <a:solidFill>
                  <a:schemeClr val="tx1"/>
                </a:solidFill>
              </a:rPr>
              <a:t>to predict costs of oncologists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Generalize model to all </a:t>
            </a:r>
            <a:r>
              <a:rPr lang="en-US" dirty="0" smtClean="0">
                <a:solidFill>
                  <a:schemeClr val="tx1"/>
                </a:solidFill>
              </a:rPr>
              <a:t>specialties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22960" y="1230923"/>
            <a:ext cx="52661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http://c2portal.com/blog/wp-content/uploads/2015/02/shutterstock_1756465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40" y="1384301"/>
            <a:ext cx="4503420" cy="284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rp.ae/wp-content/uploads/2015/09/health-insurance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58835" y="1082976"/>
            <a:ext cx="5207923" cy="39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356616"/>
            <a:r>
              <a:rPr lang="en-US" dirty="0"/>
              <a:t>Daniel Tang, </a:t>
            </a:r>
            <a:r>
              <a:rPr lang="en-US" dirty="0" smtClean="0"/>
              <a:t>MFS</a:t>
            </a:r>
            <a:endParaRPr lang="en-US" sz="1900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in/</a:t>
            </a:r>
            <a:r>
              <a:rPr lang="en-US" sz="1900" dirty="0" err="1" smtClean="0"/>
              <a:t>danielttang</a:t>
            </a:r>
            <a:endParaRPr lang="en-US" sz="1900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d-tang/</a:t>
            </a:r>
            <a:r>
              <a:rPr lang="en-US" sz="1900" dirty="0" err="1" smtClean="0"/>
              <a:t>medicare</a:t>
            </a:r>
            <a:r>
              <a:rPr lang="en-US" sz="1900" dirty="0" smtClean="0"/>
              <a:t>-project</a:t>
            </a:r>
            <a:endParaRPr lang="en-US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 err="1"/>
              <a:t>tang.daniel@gmail.com</a:t>
            </a:r>
            <a:endParaRPr lang="en-US" sz="2000" dirty="0"/>
          </a:p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endParaRPr lang="en-US" sz="19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100576" y="1820688"/>
            <a:ext cx="498296" cy="1121332"/>
            <a:chOff x="729571" y="2232837"/>
            <a:chExt cx="498296" cy="1121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1" y="2232837"/>
              <a:ext cx="311518" cy="3115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571" y="2545760"/>
              <a:ext cx="498296" cy="49829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189" y="2983108"/>
              <a:ext cx="371061" cy="371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1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2294</TotalTime>
  <Words>285</Words>
  <Application>Microsoft Macintosh PowerPoint</Application>
  <PresentationFormat>On-screen Show (16:9)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Retrospect</vt:lpstr>
      <vt:lpstr>Medicare, Part E</vt:lpstr>
      <vt:lpstr>What Drives Medicare Costs?</vt:lpstr>
      <vt:lpstr>Pipeline</vt:lpstr>
      <vt:lpstr>Counties Clustered On Disease Profile</vt:lpstr>
      <vt:lpstr>Disease Profiles and Charges by Clusters</vt:lpstr>
      <vt:lpstr>Oncologists’ Charges Not Dependent on Percent of Patients with Cancer</vt:lpstr>
      <vt:lpstr>Comparison of Services Performed  via TFIDF</vt:lpstr>
      <vt:lpstr>Future Goals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Medicare, Part E</dc:title>
  <cp:lastModifiedBy>Daniel Tang</cp:lastModifiedBy>
  <cp:revision>80</cp:revision>
  <dcterms:modified xsi:type="dcterms:W3CDTF">2016-04-27T21:02:09Z</dcterms:modified>
</cp:coreProperties>
</file>